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5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3" r:id="rId9"/>
    <p:sldId id="304" r:id="rId10"/>
    <p:sldId id="305" r:id="rId11"/>
    <p:sldId id="306" r:id="rId12"/>
    <p:sldId id="307" r:id="rId13"/>
    <p:sldId id="308" r:id="rId14"/>
    <p:sldId id="310" r:id="rId15"/>
    <p:sldId id="285" r:id="rId16"/>
    <p:sldId id="286" r:id="rId17"/>
    <p:sldId id="311" r:id="rId18"/>
    <p:sldId id="287" r:id="rId19"/>
    <p:sldId id="313" r:id="rId20"/>
    <p:sldId id="312" r:id="rId21"/>
    <p:sldId id="272" r:id="rId22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F3566-0B17-4DD1-BC49-765AC27C8442}" type="datetimeFigureOut">
              <a:rPr lang="de-DE" smtClean="0"/>
              <a:pPr/>
              <a:t>16.02.2016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5177E-3DF0-43E3-BC1B-839BF6290F4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590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CC6F7-6F71-469D-AA79-DB19277DDD68}" type="datetimeFigureOut">
              <a:rPr lang="de-DE" smtClean="0"/>
              <a:pPr/>
              <a:t>16.02.2016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1DD72-6813-44ED-A391-C4DB7E2D70D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509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989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2909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4509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8853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0774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2379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43029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6832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1052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6401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388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10422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5719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647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0746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7431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5383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4604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0553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7307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DD72-6813-44ED-A391-C4DB7E2D70DD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996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6700-B662-4EA2-86D0-8F04900F9224}" type="datetime1">
              <a:rPr lang="de-DE" smtClean="0"/>
              <a:pPr/>
              <a:t>16.02.2016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9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5FA3-5425-4599-9DEC-FCB3ECC42A5E}" type="datetime1">
              <a:rPr lang="de-DE" smtClean="0"/>
              <a:pPr/>
              <a:t>16.02.2016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24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7181-07B5-4D03-B4B9-70EE8027CCE8}" type="datetime1">
              <a:rPr lang="de-DE" smtClean="0"/>
              <a:pPr/>
              <a:t>16.02.2016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21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A81B-CE04-402F-9185-0F07D4297AE2}" type="datetime1">
              <a:rPr lang="de-DE" smtClean="0"/>
              <a:pPr/>
              <a:t>16.02.2016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98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2BAB-6342-4113-B693-092C6E8FDBD3}" type="datetime1">
              <a:rPr lang="de-DE" smtClean="0"/>
              <a:pPr/>
              <a:t>16.02.2016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91362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A432-60A2-400C-94EF-AF1C486DA344}" type="datetime1">
              <a:rPr lang="de-DE" smtClean="0"/>
              <a:pPr/>
              <a:t>16.02.2016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231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5BFE-2E6B-4525-A3C2-5936C5674B28}" type="datetime1">
              <a:rPr lang="de-DE" smtClean="0"/>
              <a:pPr/>
              <a:t>16.02.2016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15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85DB-0B46-4507-AA3D-BBA1067609B1}" type="datetime1">
              <a:rPr lang="de-DE" smtClean="0"/>
              <a:pPr/>
              <a:t>16.02.2016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0857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A91C-C344-4C4C-942B-20C0D422EF94}" type="datetime1">
              <a:rPr lang="de-DE" smtClean="0"/>
              <a:pPr/>
              <a:t>16.02.2016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44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D37081B-D8B9-41DE-AAC9-25AF70E0869C}" type="datetime1">
              <a:rPr lang="de-DE" smtClean="0"/>
              <a:pPr/>
              <a:t>16.02.2016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072942-3F55-4F73-8958-98348659336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098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685D-DB6D-45A3-A196-E36F7C8DD4D2}" type="datetime1">
              <a:rPr lang="de-DE" smtClean="0"/>
              <a:pPr/>
              <a:t>16.02.2016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69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672BAB-6342-4113-B693-092C6E8FDBD3}" type="datetime1">
              <a:rPr lang="de-DE" smtClean="0"/>
              <a:pPr/>
              <a:t>16.02.2016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072942-3F55-4F73-8958-98348659336E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02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1071570"/>
            <a:ext cx="9144000" cy="4643446"/>
          </a:xfrm>
        </p:spPr>
        <p:txBody>
          <a:bodyPr>
            <a:noAutofit/>
          </a:bodyPr>
          <a:lstStyle/>
          <a:p>
            <a:pPr algn="ctr"/>
            <a:r>
              <a:rPr lang="de-DE" sz="3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Symposium Medizinrecht</a:t>
            </a:r>
          </a:p>
          <a:p>
            <a:pPr algn="ctr"/>
            <a:endParaRPr lang="de-DE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de-DE" sz="31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„Reform der Krankenhausfinanzierung - </a:t>
            </a:r>
          </a:p>
          <a:p>
            <a:pPr algn="ctr"/>
            <a:r>
              <a:rPr lang="de-DE" sz="31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Krankenhausstrukturgesetz</a:t>
            </a:r>
          </a:p>
          <a:p>
            <a:pPr algn="ctr"/>
            <a:endParaRPr lang="de-DE" sz="31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31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Trier, 17. Februar 2016</a:t>
            </a:r>
          </a:p>
          <a:p>
            <a:pPr algn="ctr"/>
            <a:endParaRPr lang="de-DE" sz="31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31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Wilhelm Walzik - BMG</a:t>
            </a:r>
          </a:p>
          <a:p>
            <a:pPr algn="ctr"/>
            <a:endParaRPr lang="de-DE" sz="31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de-DE" sz="31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12968" cy="936104"/>
          </a:xfrm>
        </p:spPr>
        <p:txBody>
          <a:bodyPr>
            <a:noAutofit/>
          </a:bodyPr>
          <a:lstStyle/>
          <a:p>
            <a:pPr algn="ctr"/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Krankenhausstrukturgesetz:</a:t>
            </a:r>
            <a:b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passende Antworten auf anstehende Fragen</a:t>
            </a:r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de-DE" sz="3000" b="1" i="1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107504" y="2204864"/>
            <a:ext cx="8352928" cy="3672408"/>
          </a:xfrm>
          <a:ln>
            <a:noFill/>
          </a:ln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  <a:tabLst>
                <a:tab pos="360000" algn="l"/>
              </a:tabLst>
            </a:pPr>
            <a:r>
              <a:rPr lang="de-DE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400" dirty="0" smtClean="0">
                <a:latin typeface="Arial" pitchFamily="34" charset="0"/>
                <a:cs typeface="Arial" pitchFamily="34" charset="0"/>
                <a:sym typeface="Wingdings"/>
              </a:rPr>
              <a:t>Zweck</a:t>
            </a:r>
            <a:r>
              <a:rPr lang="de-DE" sz="2400" dirty="0">
                <a:latin typeface="Arial" pitchFamily="34" charset="0"/>
                <a:cs typeface="Arial" pitchFamily="34" charset="0"/>
                <a:sym typeface="Wingdings"/>
              </a:rPr>
              <a:t>: </a:t>
            </a:r>
            <a:r>
              <a:rPr lang="de-DE" sz="2400" u="sng" dirty="0">
                <a:latin typeface="Arial" pitchFamily="34" charset="0"/>
                <a:cs typeface="Arial" pitchFamily="34" charset="0"/>
                <a:sym typeface="Wingdings"/>
              </a:rPr>
              <a:t>Abbau</a:t>
            </a:r>
            <a:r>
              <a:rPr lang="de-DE" sz="2400" dirty="0">
                <a:latin typeface="Arial" pitchFamily="34" charset="0"/>
                <a:cs typeface="Arial" pitchFamily="34" charset="0"/>
                <a:sym typeface="Wingdings"/>
              </a:rPr>
              <a:t> von Überkapazitäten, </a:t>
            </a:r>
            <a:r>
              <a:rPr lang="de-DE" sz="2400" u="sng" dirty="0">
                <a:latin typeface="Arial" pitchFamily="34" charset="0"/>
                <a:cs typeface="Arial" pitchFamily="34" charset="0"/>
                <a:sym typeface="Wingdings"/>
              </a:rPr>
              <a:t>Konzentration</a:t>
            </a:r>
            <a:r>
              <a:rPr lang="de-DE" sz="2400" dirty="0">
                <a:latin typeface="Arial" pitchFamily="34" charset="0"/>
                <a:cs typeface="Arial" pitchFamily="34" charset="0"/>
                <a:sym typeface="Wingdings"/>
              </a:rPr>
              <a:t> von </a:t>
            </a:r>
            <a:r>
              <a:rPr lang="de-DE" sz="2400" dirty="0" smtClean="0">
                <a:latin typeface="Arial" pitchFamily="34" charset="0"/>
                <a:cs typeface="Arial" pitchFamily="34" charset="0"/>
                <a:sym typeface="Wingdings"/>
              </a:rPr>
              <a:t/>
            </a:r>
            <a:br>
              <a:rPr lang="de-DE" sz="2400" dirty="0" smtClean="0">
                <a:latin typeface="Arial" pitchFamily="34" charset="0"/>
                <a:cs typeface="Arial" pitchFamily="34" charset="0"/>
                <a:sym typeface="Wingdings"/>
              </a:rPr>
            </a:br>
            <a:r>
              <a:rPr lang="de-DE" sz="2400" dirty="0" smtClean="0">
                <a:latin typeface="Arial" pitchFamily="34" charset="0"/>
                <a:cs typeface="Arial" pitchFamily="34" charset="0"/>
                <a:sym typeface="Wingdings"/>
              </a:rPr>
              <a:t>	Versorgungs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angeboten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und Standorten sowie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400" u="sng" dirty="0" smtClean="0">
                <a:latin typeface="Arial" pitchFamily="34" charset="0"/>
                <a:cs typeface="Arial" pitchFamily="34" charset="0"/>
              </a:rPr>
              <a:t>Umwandlung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von Krankenhäusern in nicht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akutstationäre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	Einrichtungen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; auch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reine Kreditfinanzierung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ist förderfähig</a:t>
            </a:r>
          </a:p>
          <a:p>
            <a:pPr>
              <a:spcAft>
                <a:spcPts val="600"/>
              </a:spcAft>
              <a:buNone/>
              <a:tabLst>
                <a:tab pos="360000" algn="l"/>
              </a:tabLst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  <a:tabLst>
                <a:tab pos="360000" algn="l"/>
              </a:tabLst>
            </a:pP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400" dirty="0">
                <a:latin typeface="Arial" pitchFamily="34" charset="0"/>
                <a:cs typeface="Arial" pitchFamily="34" charset="0"/>
                <a:sym typeface="Wingdings"/>
              </a:rPr>
              <a:t>Einführung von planungsrelevanten Qualitätsindikatoren in </a:t>
            </a:r>
            <a:r>
              <a:rPr lang="de-DE" sz="2400" dirty="0" smtClean="0">
                <a:latin typeface="Arial" pitchFamily="34" charset="0"/>
                <a:cs typeface="Arial" pitchFamily="34" charset="0"/>
                <a:sym typeface="Wingdings"/>
              </a:rPr>
              <a:t>	der Krankenhausbedarfsplanung der Länder </a:t>
            </a:r>
          </a:p>
          <a:p>
            <a:pPr>
              <a:spcAft>
                <a:spcPts val="600"/>
              </a:spcAft>
              <a:buNone/>
              <a:tabLst>
                <a:tab pos="360000" algn="l"/>
              </a:tabLst>
            </a:pPr>
            <a:r>
              <a:rPr lang="de-DE" sz="2400" dirty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400" dirty="0" smtClean="0">
                <a:latin typeface="Arial" pitchFamily="34" charset="0"/>
                <a:cs typeface="Arial" pitchFamily="34" charset="0"/>
                <a:sym typeface="Wingdings"/>
              </a:rPr>
              <a:t>	(G-BA-Auftrag</a:t>
            </a:r>
            <a:r>
              <a:rPr lang="de-DE" sz="2400" dirty="0">
                <a:latin typeface="Arial" pitchFamily="34" charset="0"/>
                <a:cs typeface="Arial" pitchFamily="34" charset="0"/>
                <a:sym typeface="Wingdings"/>
              </a:rPr>
              <a:t>: </a:t>
            </a:r>
            <a:r>
              <a:rPr lang="de-DE" sz="2400" dirty="0" smtClean="0">
                <a:latin typeface="Arial" pitchFamily="34" charset="0"/>
                <a:cs typeface="Arial" pitchFamily="34" charset="0"/>
                <a:sym typeface="Wingdings"/>
              </a:rPr>
              <a:t>31.12.2016)</a:t>
            </a:r>
            <a:endParaRPr lang="de-DE" sz="2400" dirty="0"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spcAft>
                <a:spcPts val="600"/>
              </a:spcAft>
              <a:buNone/>
              <a:tabLst>
                <a:tab pos="360000" algn="l"/>
              </a:tabLst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360000" algn="l"/>
              </a:tabLst>
            </a:pPr>
            <a:endParaRPr lang="de-DE" sz="2200" dirty="0">
              <a:latin typeface="Arial" pitchFamily="34" charset="0"/>
              <a:cs typeface="Arial" pitchFamily="34" charset="0"/>
              <a:sym typeface="Wingdings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506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936104"/>
          </a:xfrm>
        </p:spPr>
        <p:txBody>
          <a:bodyPr>
            <a:noAutofit/>
          </a:bodyPr>
          <a:lstStyle/>
          <a:p>
            <a:pPr algn="ctr"/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Krankenhausstrukturgesetz:</a:t>
            </a:r>
            <a:b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passende Antworten auf anstehende Fragen</a:t>
            </a:r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de-DE" sz="3000" b="1" i="1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251520" y="1844824"/>
            <a:ext cx="9145016" cy="5112568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  <a:tabLst>
                <a:tab pos="360000" algn="l"/>
              </a:tabLst>
            </a:pPr>
            <a:r>
              <a:rPr lang="de-DE" sz="19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19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1900" dirty="0">
                <a:latin typeface="Arial" pitchFamily="34" charset="0"/>
                <a:cs typeface="Arial" pitchFamily="34" charset="0"/>
                <a:sym typeface="Wingdings"/>
              </a:rPr>
              <a:t>Problem: Rückgang des Pflegepersonals</a:t>
            </a:r>
            <a:r>
              <a:rPr lang="de-DE" sz="1900" dirty="0" smtClean="0">
                <a:latin typeface="Arial" pitchFamily="34" charset="0"/>
                <a:cs typeface="Arial" pitchFamily="34" charset="0"/>
                <a:sym typeface="Wingdings"/>
              </a:rPr>
              <a:t>?</a:t>
            </a:r>
            <a:endParaRPr lang="de-DE" sz="19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None/>
              <a:tabLst>
                <a:tab pos="360000" algn="l"/>
              </a:tabLst>
            </a:pPr>
            <a:r>
              <a:rPr lang="de-DE" sz="19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19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1900" dirty="0" smtClean="0">
                <a:latin typeface="Arial" pitchFamily="34" charset="0"/>
                <a:cs typeface="Arial" pitchFamily="34" charset="0"/>
                <a:sym typeface="Wingdings"/>
              </a:rPr>
              <a:t>Verbesserung der Finanzierung von Pflege durch: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1900" dirty="0" smtClean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19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Pflegezuschlag (ab 2017 ff. Ablösung des bisherigen Versorgungs-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1900" dirty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1900" dirty="0" smtClean="0">
                <a:latin typeface="Arial" pitchFamily="34" charset="0"/>
                <a:cs typeface="Arial" pitchFamily="34" charset="0"/>
                <a:sym typeface="Wingdings"/>
              </a:rPr>
              <a:t>  </a:t>
            </a:r>
            <a:r>
              <a:rPr lang="de-DE" sz="1900" dirty="0" err="1" smtClean="0">
                <a:latin typeface="Arial" pitchFamily="34" charset="0"/>
                <a:cs typeface="Arial" pitchFamily="34" charset="0"/>
                <a:sym typeface="Wingdings"/>
              </a:rPr>
              <a:t>zuschlages</a:t>
            </a:r>
            <a:r>
              <a:rPr lang="de-DE" sz="1900" dirty="0" smtClean="0">
                <a:latin typeface="Arial" pitchFamily="34" charset="0"/>
                <a:cs typeface="Arial" pitchFamily="34" charset="0"/>
                <a:sym typeface="Wingdings"/>
              </a:rPr>
              <a:t> durch einen Pflegezuschlag in Höhe von 500 Mio. Euro);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1900" dirty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19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Neuauflage des Pflegestellenförderprogramms (ab 2016-2018, 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1900" dirty="0">
                <a:latin typeface="Arial" pitchFamily="34" charset="0"/>
                <a:cs typeface="Arial" pitchFamily="34" charset="0"/>
              </a:rPr>
              <a:t>	 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 2016:110 Mio., 2017: 220 Mio.,</a:t>
            </a:r>
            <a:r>
              <a:rPr lang="de-DE" sz="1900" dirty="0" smtClean="0">
                <a:latin typeface="Arial" pitchFamily="34" charset="0"/>
                <a:cs typeface="Arial" pitchFamily="34" charset="0"/>
                <a:sym typeface="Wingdings"/>
              </a:rPr>
              <a:t> 2018: 330 Mio. basiswirksam);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1900" dirty="0" smtClean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19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de-DE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Verlängerung der Finanzierung des Hygieneförderprogramms;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1900" dirty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19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de-DE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Einführung einer Tarifrefinanzierungsklausel sowie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1900" dirty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19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de-DE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Expertenkommission Pflege beim BMG; Auftrag bis zum 31.12.2017: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1900" dirty="0" smtClean="0">
                <a:latin typeface="Arial" pitchFamily="34" charset="0"/>
                <a:cs typeface="Arial" pitchFamily="34" charset="0"/>
              </a:rPr>
              <a:t>	  erhöhter pflegerischer Bedarf; </a:t>
            </a:r>
            <a:r>
              <a:rPr lang="de-DE" sz="1900" dirty="0" smtClean="0">
                <a:latin typeface="Arial" pitchFamily="34" charset="0"/>
                <a:cs typeface="Arial" pitchFamily="34" charset="0"/>
                <a:sym typeface="Wingdings"/>
              </a:rPr>
              <a:t>sachgerechte Abbildung allg. Pflegebedarf</a:t>
            </a:r>
          </a:p>
          <a:p>
            <a:pPr>
              <a:buNone/>
              <a:tabLst>
                <a:tab pos="360000" algn="l"/>
              </a:tabLst>
            </a:pPr>
            <a:endParaRPr lang="de-DE" sz="1900" dirty="0">
              <a:latin typeface="Arial" pitchFamily="34" charset="0"/>
              <a:cs typeface="Arial" pitchFamily="34" charset="0"/>
              <a:sym typeface="Wingdings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749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936104"/>
          </a:xfrm>
        </p:spPr>
        <p:txBody>
          <a:bodyPr>
            <a:noAutofit/>
          </a:bodyPr>
          <a:lstStyle/>
          <a:p>
            <a:pPr algn="ctr"/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Krankenhausstrukturgesetz:</a:t>
            </a:r>
            <a:b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passende Antworten auf anstehende Fragen</a:t>
            </a:r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de-DE" sz="3000" b="1" i="1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179512" y="2060848"/>
            <a:ext cx="9145016" cy="4536504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  </a:t>
            </a:r>
            <a:r>
              <a:rPr lang="de-DE" sz="2200" dirty="0" smtClean="0">
                <a:latin typeface="Arial" pitchFamily="34" charset="0"/>
                <a:cs typeface="Arial" pitchFamily="34" charset="0"/>
                <a:sym typeface="Wingdings"/>
              </a:rPr>
              <a:t>Problem: „Ein Drittel der Häuser schreibt rote Zahlen, Betriebs-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  <a:sym typeface="Wingdings"/>
              </a:rPr>
              <a:t>	 kosten werden zur Investitionsfinanzierung zweckentfremdet“;</a:t>
            </a:r>
          </a:p>
          <a:p>
            <a:pPr>
              <a:buNone/>
              <a:tabLst>
                <a:tab pos="360000" algn="l"/>
              </a:tabLst>
            </a:pPr>
            <a:r>
              <a:rPr lang="de-DE" altLang="de-DE" sz="2200" i="1" u="sng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Maßnahmen</a:t>
            </a:r>
            <a:r>
              <a:rPr lang="de-DE" altLang="de-DE" sz="2200" i="1" u="sng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 </a:t>
            </a:r>
            <a:r>
              <a:rPr lang="de-DE" sz="2200" dirty="0" smtClean="0">
                <a:latin typeface="Arial" pitchFamily="34" charset="0"/>
                <a:cs typeface="Arial" pitchFamily="34" charset="0"/>
                <a:sym typeface="Wingdings"/>
              </a:rPr>
              <a:t>Verbesserung und Erhöhung der Zielgenauigkeit der Betriebs-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  <a:sym typeface="Wingdings"/>
              </a:rPr>
              <a:t>   </a:t>
            </a:r>
            <a:r>
              <a:rPr lang="de-DE" sz="2200" dirty="0" err="1" smtClean="0">
                <a:latin typeface="Arial" pitchFamily="34" charset="0"/>
                <a:cs typeface="Arial" pitchFamily="34" charset="0"/>
                <a:sym typeface="Wingdings"/>
              </a:rPr>
              <a:t>kostenfinanzierung</a:t>
            </a:r>
            <a:r>
              <a:rPr lang="de-DE" sz="2200" dirty="0" smtClean="0">
                <a:latin typeface="Arial" pitchFamily="34" charset="0"/>
                <a:cs typeface="Arial" pitchFamily="34" charset="0"/>
                <a:sym typeface="Wingdings"/>
              </a:rPr>
              <a:t> der Häuser durch:</a:t>
            </a: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 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DRG-Finanzierung </a:t>
            </a:r>
            <a:r>
              <a:rPr lang="de-DE" altLang="de-DE" sz="2200" dirty="0">
                <a:latin typeface="Arial" pitchFamily="34" charset="0"/>
                <a:cs typeface="Arial" pitchFamily="34" charset="0"/>
              </a:rPr>
              <a:t>wird leistungsgerecht 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weiterentwickelt;</a:t>
            </a:r>
            <a:endParaRPr lang="de-DE" altLang="de-DE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 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Sicherstellungszuschlag</a:t>
            </a:r>
            <a:endParaRPr lang="de-DE" altLang="de-DE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altLang="de-DE" sz="2200" dirty="0">
                <a:latin typeface="Arial" pitchFamily="34" charset="0"/>
                <a:cs typeface="Arial" pitchFamily="34" charset="0"/>
              </a:rPr>
              <a:t>  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de-DE" altLang="de-DE" sz="2200" dirty="0">
                <a:latin typeface="Arial" pitchFamily="34" charset="0"/>
                <a:cs typeface="Arial" pitchFamily="34" charset="0"/>
              </a:rPr>
              <a:t>(G-BA-Auftrag 1.12.2016: Erreichbarkeit (Minutenwerte; geringer</a:t>
            </a: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altLang="de-DE" sz="2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</a:t>
            </a:r>
            <a:r>
              <a:rPr lang="de-DE" altLang="de-DE" sz="2200" dirty="0">
                <a:latin typeface="Arial" pitchFamily="34" charset="0"/>
                <a:cs typeface="Arial" pitchFamily="34" charset="0"/>
                <a:sym typeface="Wingdings" pitchFamily="2" charset="2"/>
              </a:rPr>
              <a:t>Versorgungsbedarf sowie Sicherstellung der Versorgung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);</a:t>
            </a:r>
            <a:endParaRPr lang="de-DE" altLang="de-DE" sz="2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155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12968" cy="936104"/>
          </a:xfrm>
        </p:spPr>
        <p:txBody>
          <a:bodyPr>
            <a:noAutofit/>
          </a:bodyPr>
          <a:lstStyle/>
          <a:p>
            <a:pPr algn="ctr"/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Krankenhausstrukturgesetz:</a:t>
            </a:r>
            <a:b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passende Antworten auf anstehende Fragen</a:t>
            </a:r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de-DE" sz="3000" b="1" i="1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179512" y="2132856"/>
            <a:ext cx="9145016" cy="3312368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altLang="de-DE" sz="2200" i="1" u="sng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Maßnahmen</a:t>
            </a:r>
            <a:r>
              <a:rPr lang="de-DE" altLang="de-DE" sz="2200" i="1" u="sng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altLang="de-DE" sz="2200" dirty="0">
                <a:latin typeface="Arial" pitchFamily="34" charset="0"/>
                <a:cs typeface="Arial" pitchFamily="34" charset="0"/>
              </a:rPr>
              <a:t>Zuschläge für Notfallversorgung</a:t>
            </a: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altLang="de-DE" sz="2200" dirty="0">
                <a:latin typeface="Arial" pitchFamily="34" charset="0"/>
                <a:cs typeface="Arial" pitchFamily="34" charset="0"/>
              </a:rPr>
              <a:t>   (G-BA-Auftrag: 31.12.2016: gestuftes System für Abbildung der</a:t>
            </a: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altLang="de-DE" sz="2200" dirty="0">
                <a:latin typeface="Arial" pitchFamily="34" charset="0"/>
                <a:cs typeface="Arial" pitchFamily="34" charset="0"/>
              </a:rPr>
              <a:t>   notwendigen Vorhaltungen für die unterschiedliche Teilnahme an</a:t>
            </a: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altLang="de-DE" sz="2200" dirty="0">
                <a:latin typeface="Arial" pitchFamily="34" charset="0"/>
                <a:cs typeface="Arial" pitchFamily="34" charset="0"/>
              </a:rPr>
              <a:t>   der Notfallversorgung (Maximalversorger, Haus der </a:t>
            </a:r>
            <a:r>
              <a:rPr lang="de-DE" altLang="de-DE" sz="2200" dirty="0" err="1">
                <a:latin typeface="Arial" pitchFamily="34" charset="0"/>
                <a:cs typeface="Arial" pitchFamily="34" charset="0"/>
              </a:rPr>
              <a:t>Grundver</a:t>
            </a:r>
            <a:r>
              <a:rPr lang="de-DE" altLang="de-DE" sz="2200" dirty="0">
                <a:latin typeface="Arial" pitchFamily="34" charset="0"/>
                <a:cs typeface="Arial" pitchFamily="34" charset="0"/>
              </a:rPr>
              <a:t>-</a:t>
            </a: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altLang="de-DE" sz="2200" dirty="0">
                <a:latin typeface="Arial" pitchFamily="34" charset="0"/>
                <a:cs typeface="Arial" pitchFamily="34" charset="0"/>
              </a:rPr>
              <a:t>   </a:t>
            </a:r>
            <a:r>
              <a:rPr lang="de-DE" altLang="de-DE" sz="2200" dirty="0" err="1">
                <a:latin typeface="Arial" pitchFamily="34" charset="0"/>
                <a:cs typeface="Arial" pitchFamily="34" charset="0"/>
              </a:rPr>
              <a:t>sorgung</a:t>
            </a:r>
            <a:r>
              <a:rPr lang="de-DE" altLang="de-DE" sz="2200" dirty="0">
                <a:latin typeface="Arial" pitchFamily="34" charset="0"/>
                <a:cs typeface="Arial" pitchFamily="34" charset="0"/>
              </a:rPr>
              <a:t> etc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.);</a:t>
            </a: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endParaRPr lang="de-DE" altLang="de-DE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  <a:tabLst>
                <a:tab pos="541338" algn="l"/>
              </a:tabLst>
            </a:pPr>
            <a:r>
              <a:rPr lang="de-DE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Zentrumszuschläge (Selbstverwaltung, 31.3.2016);</a:t>
            </a:r>
            <a:endParaRPr lang="de-DE" altLang="de-DE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597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12968" cy="936104"/>
          </a:xfrm>
        </p:spPr>
        <p:txBody>
          <a:bodyPr>
            <a:noAutofit/>
          </a:bodyPr>
          <a:lstStyle/>
          <a:p>
            <a:pPr algn="ctr"/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Krankenhausstrukturgesetz:</a:t>
            </a:r>
            <a:b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passende Antworten auf anstehende Fragen</a:t>
            </a:r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de-DE" sz="3000" b="1" i="1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179512" y="2060848"/>
            <a:ext cx="9145016" cy="4032448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altLang="de-DE" sz="2200" i="1" u="sng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Maßnahmen</a:t>
            </a:r>
            <a:r>
              <a:rPr lang="de-DE" altLang="de-DE" sz="2200" i="1" u="sng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tabLst>
                <a:tab pos="541338" algn="l"/>
              </a:tabLst>
            </a:pPr>
            <a:r>
              <a:rPr lang="de-DE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altLang="de-DE" sz="2200" dirty="0" err="1">
                <a:latin typeface="Arial" pitchFamily="34" charset="0"/>
                <a:cs typeface="Arial" pitchFamily="34" charset="0"/>
              </a:rPr>
              <a:t>Qualitätszu</a:t>
            </a:r>
            <a:r>
              <a:rPr lang="de-DE" altLang="de-DE" sz="2200" dirty="0">
                <a:latin typeface="Arial" pitchFamily="34" charset="0"/>
                <a:cs typeface="Arial" pitchFamily="34" charset="0"/>
              </a:rPr>
              <a:t>- und –</a:t>
            </a:r>
            <a:r>
              <a:rPr lang="de-DE" altLang="de-DE" sz="2200" dirty="0" err="1">
                <a:latin typeface="Arial" pitchFamily="34" charset="0"/>
                <a:cs typeface="Arial" pitchFamily="34" charset="0"/>
              </a:rPr>
              <a:t>abschläge</a:t>
            </a:r>
            <a:r>
              <a:rPr lang="de-DE" altLang="de-DE" sz="2200" dirty="0">
                <a:latin typeface="Arial" pitchFamily="34" charset="0"/>
                <a:cs typeface="Arial" pitchFamily="34" charset="0"/>
              </a:rPr>
              <a:t> höchstens für 3 Jahre: G-BA-Auftrag:</a:t>
            </a:r>
          </a:p>
          <a:p>
            <a:pPr marL="0" indent="0">
              <a:lnSpc>
                <a:spcPct val="90000"/>
              </a:lnSpc>
              <a:buNone/>
              <a:tabLst>
                <a:tab pos="541338" algn="l"/>
              </a:tabLst>
            </a:pPr>
            <a:r>
              <a:rPr lang="de-DE" altLang="de-DE" sz="2200" dirty="0">
                <a:latin typeface="Arial" pitchFamily="34" charset="0"/>
                <a:cs typeface="Arial" pitchFamily="34" charset="0"/>
              </a:rPr>
              <a:t>   31.12.2017; Zuschlagshöhe: Vertragspartner auf Bundesebene</a:t>
            </a:r>
          </a:p>
          <a:p>
            <a:pPr marL="0" indent="0">
              <a:lnSpc>
                <a:spcPct val="90000"/>
              </a:lnSpc>
              <a:buNone/>
              <a:tabLst>
                <a:tab pos="541338" algn="l"/>
              </a:tabLst>
            </a:pPr>
            <a:r>
              <a:rPr lang="de-DE" altLang="de-DE" sz="2200" dirty="0">
                <a:latin typeface="Arial" pitchFamily="34" charset="0"/>
                <a:cs typeface="Arial" pitchFamily="34" charset="0"/>
              </a:rPr>
              <a:t>   30.7.2018; Klarstellung des Verhältnisses von Vergütungsaus-</a:t>
            </a:r>
          </a:p>
          <a:p>
            <a:pPr marL="0" indent="0">
              <a:lnSpc>
                <a:spcPct val="90000"/>
              </a:lnSpc>
              <a:buNone/>
              <a:tabLst>
                <a:tab pos="541338" algn="l"/>
              </a:tabLst>
            </a:pPr>
            <a:r>
              <a:rPr lang="de-DE" altLang="de-DE" sz="2200" dirty="0">
                <a:latin typeface="Arial" pitchFamily="34" charset="0"/>
                <a:cs typeface="Arial" pitchFamily="34" charset="0"/>
              </a:rPr>
              <a:t>   </a:t>
            </a:r>
            <a:r>
              <a:rPr lang="de-DE" altLang="de-DE" sz="2200" dirty="0" err="1">
                <a:latin typeface="Arial" pitchFamily="34" charset="0"/>
                <a:cs typeface="Arial" pitchFamily="34" charset="0"/>
              </a:rPr>
              <a:t>schluss</a:t>
            </a:r>
            <a:r>
              <a:rPr lang="de-DE" altLang="de-DE" sz="2200" dirty="0">
                <a:latin typeface="Arial" pitchFamily="34" charset="0"/>
                <a:cs typeface="Arial" pitchFamily="34" charset="0"/>
              </a:rPr>
              <a:t> und Qualitätsabschlägen; da, wo Mindestanforderungen</a:t>
            </a:r>
          </a:p>
          <a:p>
            <a:pPr marL="0" indent="0">
              <a:lnSpc>
                <a:spcPct val="90000"/>
              </a:lnSpc>
              <a:buNone/>
              <a:tabLst>
                <a:tab pos="541338" algn="l"/>
              </a:tabLst>
            </a:pPr>
            <a:r>
              <a:rPr lang="de-DE" altLang="de-DE" sz="2200" dirty="0">
                <a:latin typeface="Arial" pitchFamily="34" charset="0"/>
                <a:cs typeface="Arial" pitchFamily="34" charset="0"/>
              </a:rPr>
              <a:t>   (z.B. 1:1-Betreuung) nicht eingehalten werden, kommt es zu einem</a:t>
            </a:r>
          </a:p>
          <a:p>
            <a:pPr marL="0" indent="0">
              <a:lnSpc>
                <a:spcPct val="90000"/>
              </a:lnSpc>
              <a:buNone/>
              <a:tabLst>
                <a:tab pos="541338" algn="l"/>
              </a:tabLst>
            </a:pPr>
            <a:r>
              <a:rPr lang="de-DE" altLang="de-DE" sz="2200" dirty="0">
                <a:latin typeface="Arial" pitchFamily="34" charset="0"/>
                <a:cs typeface="Arial" pitchFamily="34" charset="0"/>
              </a:rPr>
              <a:t>   Vergütungsausschluss, für Qualitätsabschläge ist insofern kein</a:t>
            </a:r>
          </a:p>
          <a:p>
            <a:pPr marL="0" indent="0">
              <a:lnSpc>
                <a:spcPct val="90000"/>
              </a:lnSpc>
              <a:buNone/>
              <a:tabLst>
                <a:tab pos="541338" algn="l"/>
              </a:tabLst>
            </a:pPr>
            <a:r>
              <a:rPr lang="de-DE" altLang="de-DE" sz="2200" dirty="0">
                <a:latin typeface="Arial" pitchFamily="34" charset="0"/>
                <a:cs typeface="Arial" pitchFamily="34" charset="0"/>
              </a:rPr>
              <a:t>   Raum; Verkoppelung der Qualitätsabschläge mit Maßnahmen auf</a:t>
            </a:r>
          </a:p>
          <a:p>
            <a:pPr marL="0" indent="0">
              <a:lnSpc>
                <a:spcPct val="90000"/>
              </a:lnSpc>
              <a:buNone/>
              <a:tabLst>
                <a:tab pos="541338" algn="l"/>
              </a:tabLst>
            </a:pPr>
            <a:r>
              <a:rPr lang="de-DE" altLang="de-DE" sz="2200" dirty="0">
                <a:latin typeface="Arial" pitchFamily="34" charset="0"/>
                <a:cs typeface="Arial" pitchFamily="34" charset="0"/>
              </a:rPr>
              <a:t>   der Ebene der Krankenhausbedarfsplanung sowie Vorgaben zur</a:t>
            </a:r>
          </a:p>
          <a:p>
            <a:pPr marL="0" indent="0">
              <a:lnSpc>
                <a:spcPct val="90000"/>
              </a:lnSpc>
              <a:buNone/>
              <a:tabLst>
                <a:tab pos="541338" algn="l"/>
              </a:tabLst>
            </a:pPr>
            <a:r>
              <a:rPr lang="de-DE" altLang="de-DE" sz="2200" dirty="0">
                <a:latin typeface="Arial" pitchFamily="34" charset="0"/>
                <a:cs typeface="Arial" pitchFamily="34" charset="0"/>
              </a:rPr>
              <a:t>   Kündigung von Häusern (Abteilungen) durch Kostenträger;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592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00042" y="142852"/>
            <a:ext cx="8686800" cy="1071570"/>
          </a:xfrm>
        </p:spPr>
        <p:txBody>
          <a:bodyPr>
            <a:normAutofit/>
          </a:bodyPr>
          <a:lstStyle/>
          <a:p>
            <a:pPr algn="ctr"/>
            <a: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de-DE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Krankenhausstrukturgesetz</a:t>
            </a:r>
            <a: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passende Antworten auf anstehende Fragen?</a:t>
            </a:r>
            <a:endParaRPr lang="de-DE" sz="3000" b="1" i="1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285688" y="2204864"/>
            <a:ext cx="8858312" cy="500066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tabLst>
                <a:tab pos="541338" algn="l"/>
              </a:tabLst>
            </a:pPr>
            <a:r>
              <a:rPr lang="de-DE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altLang="de-DE" sz="2000" dirty="0">
                <a:latin typeface="Arial" pitchFamily="34" charset="0"/>
                <a:cs typeface="Arial" pitchFamily="34" charset="0"/>
              </a:rPr>
              <a:t>Erhöhung der Zielgenauigkeit der Mengensteuerung (</a:t>
            </a:r>
            <a:r>
              <a:rPr lang="de-DE" altLang="de-DE" sz="2000" dirty="0" smtClean="0">
                <a:latin typeface="Arial" pitchFamily="34" charset="0"/>
                <a:cs typeface="Arial" pitchFamily="34" charset="0"/>
              </a:rPr>
              <a:t>Finanzierung</a:t>
            </a:r>
          </a:p>
          <a:p>
            <a:pPr marL="0" indent="0">
              <a:lnSpc>
                <a:spcPct val="90000"/>
              </a:lnSpc>
              <a:buNone/>
              <a:tabLst>
                <a:tab pos="541338" algn="l"/>
              </a:tabLst>
            </a:pPr>
            <a:r>
              <a:rPr lang="de-DE" alt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altLang="de-DE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de-DE" altLang="de-DE" sz="2000" dirty="0">
                <a:latin typeface="Arial" pitchFamily="34" charset="0"/>
                <a:cs typeface="Arial" pitchFamily="34" charset="0"/>
              </a:rPr>
              <a:t>von Mengenentwicklungen</a:t>
            </a:r>
            <a:r>
              <a:rPr lang="de-DE" altLang="de-DE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de-DE" altLang="de-DE" sz="2000" i="1" u="sng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Problem</a:t>
            </a:r>
            <a:r>
              <a:rPr lang="de-DE" altLang="de-DE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de-DE" altLang="de-DE" sz="2000" dirty="0" smtClean="0">
                <a:latin typeface="Arial" pitchFamily="34" charset="0"/>
                <a:cs typeface="Arial" pitchFamily="34" charset="0"/>
              </a:rPr>
              <a:t>Schreyögg/Busse, Endbericht zum Forschungsauftrag zur Mengen-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de-DE" altLang="de-DE" sz="2000" dirty="0" err="1" smtClean="0">
                <a:latin typeface="Arial" pitchFamily="34" charset="0"/>
                <a:cs typeface="Arial" pitchFamily="34" charset="0"/>
              </a:rPr>
              <a:t>entwicklung</a:t>
            </a:r>
            <a:r>
              <a:rPr lang="de-DE" altLang="de-DE" sz="2000" dirty="0" smtClean="0">
                <a:latin typeface="Arial" pitchFamily="34" charset="0"/>
                <a:cs typeface="Arial" pitchFamily="34" charset="0"/>
              </a:rPr>
              <a:t>, 6/2014 - Zitate: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de-DE" altLang="de-DE" sz="2000" dirty="0" smtClean="0">
                <a:latin typeface="Arial" pitchFamily="34" charset="0"/>
                <a:cs typeface="Arial" pitchFamily="34" charset="0"/>
              </a:rPr>
              <a:t>„Von 2007 bis 2012 ist die Zahl der vollstationären Fälle in deutschen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de-DE" altLang="de-DE" sz="2000" dirty="0" smtClean="0">
                <a:latin typeface="Arial" pitchFamily="34" charset="0"/>
                <a:cs typeface="Arial" pitchFamily="34" charset="0"/>
              </a:rPr>
              <a:t>Krankenhäusern um 8,4 % gestiegen (von 17,2 </a:t>
            </a:r>
            <a:r>
              <a:rPr lang="de-DE" altLang="de-DE" sz="2000" dirty="0" err="1" smtClean="0">
                <a:latin typeface="Arial" pitchFamily="34" charset="0"/>
                <a:cs typeface="Arial" pitchFamily="34" charset="0"/>
              </a:rPr>
              <a:t>Mio</a:t>
            </a:r>
            <a:r>
              <a:rPr lang="de-DE" altLang="de-DE" sz="2000" dirty="0" smtClean="0">
                <a:latin typeface="Arial" pitchFamily="34" charset="0"/>
                <a:cs typeface="Arial" pitchFamily="34" charset="0"/>
              </a:rPr>
              <a:t> auf 18,6 </a:t>
            </a:r>
            <a:r>
              <a:rPr lang="de-DE" altLang="de-DE" sz="2000" dirty="0" err="1" smtClean="0">
                <a:latin typeface="Arial" pitchFamily="34" charset="0"/>
                <a:cs typeface="Arial" pitchFamily="34" charset="0"/>
              </a:rPr>
              <a:t>Mio</a:t>
            </a:r>
            <a:r>
              <a:rPr lang="de-DE" altLang="de-DE" sz="2000" dirty="0" smtClean="0">
                <a:latin typeface="Arial" pitchFamily="34" charset="0"/>
                <a:cs typeface="Arial" pitchFamily="34" charset="0"/>
              </a:rPr>
              <a:t>).“ (S. 9);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de-DE" altLang="de-DE" sz="2000" dirty="0" smtClean="0">
                <a:latin typeface="Arial" pitchFamily="34" charset="0"/>
                <a:cs typeface="Arial" pitchFamily="34" charset="0"/>
              </a:rPr>
              <a:t>„Im internationalen Vergleich mit anderen OECD-Ländern weist Deutsch-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de-DE" altLang="de-DE" sz="2000" dirty="0" err="1" smtClean="0">
                <a:latin typeface="Arial" pitchFamily="34" charset="0"/>
                <a:cs typeface="Arial" pitchFamily="34" charset="0"/>
              </a:rPr>
              <a:t>land</a:t>
            </a:r>
            <a:r>
              <a:rPr lang="de-DE" altLang="de-DE" sz="2000" dirty="0" smtClean="0">
                <a:latin typeface="Arial" pitchFamily="34" charset="0"/>
                <a:cs typeface="Arial" pitchFamily="34" charset="0"/>
              </a:rPr>
              <a:t> ein sehr hohes Fallzahlenniveau sowie  hohe Fallzahlsteigerungen auf.“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71480" y="485222"/>
            <a:ext cx="8686800" cy="1071570"/>
          </a:xfrm>
        </p:spPr>
        <p:txBody>
          <a:bodyPr>
            <a:normAutofit/>
          </a:bodyPr>
          <a:lstStyle/>
          <a:p>
            <a:pPr algn="ctr"/>
            <a: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de-DE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Krankenhausstrukturgesetz</a:t>
            </a:r>
            <a: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passende Antworten auf anstehende Fragen?</a:t>
            </a:r>
            <a:endParaRPr lang="de-DE" sz="3000" b="1" i="1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142844" y="2292832"/>
            <a:ext cx="8858312" cy="2936368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„Eine Darstellung nach medizinischen Gruppen zeigt, dass vor allem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medizinisch eher planbare Leistungen die größte Fallzahlsteigerung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aufweisen.“ (S. 10)</a:t>
            </a:r>
          </a:p>
          <a:p>
            <a:pPr>
              <a:lnSpc>
                <a:spcPct val="90000"/>
              </a:lnSpc>
              <a:buNone/>
            </a:pPr>
            <a:endParaRPr lang="de-DE" altLang="de-DE" sz="2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„Betrachtet man Veränderungen im Angebot von Krankenhäusern,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so zeigt sich, dass Krankenhäuser ihre Fallzahlen als Antwort auf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Veränderungen der Erlöse verändern.“ (S. 11)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71480" y="485222"/>
            <a:ext cx="8686800" cy="1071570"/>
          </a:xfrm>
        </p:spPr>
        <p:txBody>
          <a:bodyPr>
            <a:normAutofit/>
          </a:bodyPr>
          <a:lstStyle/>
          <a:p>
            <a:pPr algn="ctr"/>
            <a: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de-DE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Krankenhausstrukturgesetz</a:t>
            </a:r>
            <a: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passende Antworten auf anstehende Fragen?</a:t>
            </a:r>
            <a:endParaRPr lang="de-DE" sz="3000" b="1" i="1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171480" y="2276872"/>
            <a:ext cx="8858312" cy="3656448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de-DE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altLang="de-DE" sz="2200" dirty="0">
                <a:latin typeface="Arial" pitchFamily="34" charset="0"/>
                <a:cs typeface="Arial" pitchFamily="34" charset="0"/>
              </a:rPr>
              <a:t>Konkret: Kniegelenk-Erstimplantationen:?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200" dirty="0">
                <a:latin typeface="Arial" pitchFamily="34" charset="0"/>
                <a:cs typeface="Arial" pitchFamily="34" charset="0"/>
              </a:rPr>
              <a:t>   </a:t>
            </a:r>
            <a:r>
              <a:rPr lang="de-DE" altLang="de-DE" sz="2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de-DE" altLang="de-DE" sz="2200" dirty="0">
                <a:latin typeface="Arial" pitchFamily="34" charset="0"/>
                <a:cs typeface="Arial" pitchFamily="34" charset="0"/>
              </a:rPr>
              <a:t> „Die Anzahl der Erstimplantationen einer </a:t>
            </a:r>
            <a:r>
              <a:rPr lang="de-DE" altLang="de-DE" sz="2200" dirty="0" err="1">
                <a:latin typeface="Arial" pitchFamily="34" charset="0"/>
                <a:cs typeface="Arial" pitchFamily="34" charset="0"/>
              </a:rPr>
              <a:t>Endoprothese</a:t>
            </a:r>
            <a:r>
              <a:rPr lang="de-DE" altLang="de-DE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am Kniegelenk </a:t>
            </a:r>
            <a:r>
              <a:rPr lang="de-DE" altLang="de-DE" sz="2200" dirty="0">
                <a:latin typeface="Arial" pitchFamily="34" charset="0"/>
                <a:cs typeface="Arial" pitchFamily="34" charset="0"/>
              </a:rPr>
              <a:t>(ohne Revision, </a:t>
            </a:r>
            <a:endParaRPr lang="de-DE" altLang="de-DE" sz="2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de-DE" altLang="de-DE" sz="2200" dirty="0">
                <a:latin typeface="Arial" pitchFamily="34" charset="0"/>
                <a:cs typeface="Arial" pitchFamily="34" charset="0"/>
              </a:rPr>
              <a:t>	 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   Wechsel </a:t>
            </a:r>
            <a:r>
              <a:rPr lang="de-DE" altLang="de-DE" sz="2200" dirty="0">
                <a:latin typeface="Arial" pitchFamily="34" charset="0"/>
                <a:cs typeface="Arial" pitchFamily="34" charset="0"/>
              </a:rPr>
              <a:t>und Entfernung 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einer </a:t>
            </a:r>
            <a:r>
              <a:rPr lang="de-DE" altLang="de-DE" sz="2200" dirty="0" err="1" smtClean="0">
                <a:latin typeface="Arial" pitchFamily="34" charset="0"/>
                <a:cs typeface="Arial" pitchFamily="34" charset="0"/>
              </a:rPr>
              <a:t>Endoprothese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DE" altLang="de-DE" sz="2200" dirty="0">
                <a:latin typeface="Arial" pitchFamily="34" charset="0"/>
                <a:cs typeface="Arial" pitchFamily="34" charset="0"/>
              </a:rPr>
              <a:t>hat sich zwischen 2005 und 2009 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von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      129.000 um ca. 23 % auf 159.000 erhöht“; Rückgang in 2012 auf 155.000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     (Faktencheck-</a:t>
            </a:r>
            <a:r>
              <a:rPr lang="de-DE" altLang="de-DE" sz="2200" dirty="0" err="1" smtClean="0">
                <a:latin typeface="Arial" pitchFamily="34" charset="0"/>
                <a:cs typeface="Arial" pitchFamily="34" charset="0"/>
              </a:rPr>
              <a:t>Gesundh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., regionale Unterschiede in der Gesundheitsversorgung, S. 54);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de-DE" altLang="de-DE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 Gründe: zunehmende Alterung der Bevölkerung (</a:t>
            </a:r>
            <a:r>
              <a:rPr lang="de-DE" altLang="de-DE" sz="2200" dirty="0" err="1" smtClean="0">
                <a:latin typeface="Arial" pitchFamily="34" charset="0"/>
                <a:cs typeface="Arial" pitchFamily="34" charset="0"/>
              </a:rPr>
              <a:t>ebda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.);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*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 Gründe: „Es gibt hinweise darauf, dass die Indikationsstellung zur Erstimplantation von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    Kniegelenken mittlerweile großzügig erfolgt“ (</a:t>
            </a:r>
            <a:r>
              <a:rPr lang="de-DE" altLang="de-DE" sz="2200" dirty="0" err="1" smtClean="0">
                <a:latin typeface="Arial" pitchFamily="34" charset="0"/>
                <a:cs typeface="Arial" pitchFamily="34" charset="0"/>
              </a:rPr>
              <a:t>ebda</a:t>
            </a:r>
            <a:r>
              <a:rPr lang="de-DE" altLang="de-DE" sz="2200" dirty="0" smtClean="0">
                <a:latin typeface="Arial" pitchFamily="34" charset="0"/>
                <a:cs typeface="Arial" pitchFamily="34" charset="0"/>
              </a:rPr>
              <a:t>.)</a:t>
            </a:r>
            <a:endParaRPr lang="de-DE" altLang="de-DE" sz="2200" i="1" u="sng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42844" y="285728"/>
            <a:ext cx="8686800" cy="1071570"/>
          </a:xfrm>
        </p:spPr>
        <p:txBody>
          <a:bodyPr>
            <a:normAutofit/>
          </a:bodyPr>
          <a:lstStyle/>
          <a:p>
            <a:pPr algn="ctr"/>
            <a: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de-DE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Krankenhausstrukturgesetz</a:t>
            </a:r>
            <a: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passende Antworten auf anstehende Fragen?</a:t>
            </a:r>
            <a:endParaRPr lang="de-DE" sz="3000" b="1" i="1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251520" y="1964030"/>
            <a:ext cx="9001156" cy="466456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altLang="de-DE" sz="2100" i="1" u="sng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Maßnahmen:</a:t>
            </a: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sz="2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altLang="de-DE" sz="2100" dirty="0" smtClean="0">
                <a:latin typeface="Arial" pitchFamily="34" charset="0"/>
                <a:cs typeface="Arial" pitchFamily="34" charset="0"/>
              </a:rPr>
              <a:t>(Einführung eines strukturierten Zweitmeinungsverfahrens für sog.</a:t>
            </a: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sz="2100" dirty="0" smtClean="0">
                <a:latin typeface="Arial" pitchFamily="34" charset="0"/>
                <a:cs typeface="Arial" pitchFamily="34" charset="0"/>
                <a:sym typeface="Wingdings"/>
              </a:rPr>
              <a:t>   Mengenanfällige planbare Leistungen (G-BA-Auftrag: 31.12.2015;</a:t>
            </a: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sz="2100" dirty="0">
                <a:latin typeface="Arial" pitchFamily="34" charset="0"/>
                <a:cs typeface="Arial" pitchFamily="34" charset="0"/>
                <a:sym typeface="Wingdings"/>
              </a:rPr>
              <a:t>  </a:t>
            </a:r>
            <a:r>
              <a:rPr lang="de-DE" sz="2100" dirty="0" smtClean="0">
                <a:latin typeface="Arial" pitchFamily="34" charset="0"/>
                <a:cs typeface="Arial" pitchFamily="34" charset="0"/>
                <a:sym typeface="Wingdings"/>
              </a:rPr>
              <a:t> Versorgungsstärkungsgesetz);</a:t>
            </a: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sz="2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altLang="de-DE" sz="2100" dirty="0" smtClean="0">
                <a:latin typeface="Arial" pitchFamily="34" charset="0"/>
                <a:cs typeface="Arial" pitchFamily="34" charset="0"/>
              </a:rPr>
              <a:t>DKG-Empfehlungen (im Einvernehmen mit BÄK) zum Ausschluss</a:t>
            </a: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altLang="de-DE" sz="2100" dirty="0" smtClean="0">
                <a:latin typeface="Arial" pitchFamily="34" charset="0"/>
                <a:cs typeface="Arial" pitchFamily="34" charset="0"/>
              </a:rPr>
              <a:t>   von erfolgsabhängigen </a:t>
            </a:r>
            <a:r>
              <a:rPr lang="de-DE" sz="2100" dirty="0" smtClean="0">
                <a:latin typeface="Arial" pitchFamily="34" charset="0"/>
                <a:cs typeface="Arial" pitchFamily="34" charset="0"/>
                <a:sym typeface="Wingdings"/>
              </a:rPr>
              <a:t>Honoraren im Krankenhaus etc.;</a:t>
            </a: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sz="2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altLang="de-DE" sz="2100" dirty="0" smtClean="0">
                <a:latin typeface="Arial" pitchFamily="34" charset="0"/>
                <a:cs typeface="Arial" pitchFamily="34" charset="0"/>
              </a:rPr>
              <a:t>Neubewertung bzw. </a:t>
            </a:r>
            <a:r>
              <a:rPr lang="de-DE" altLang="de-DE" sz="2100" dirty="0" err="1" smtClean="0">
                <a:latin typeface="Arial" pitchFamily="34" charset="0"/>
                <a:cs typeface="Arial" pitchFamily="34" charset="0"/>
              </a:rPr>
              <a:t>Abstaffelung</a:t>
            </a:r>
            <a:r>
              <a:rPr lang="de-DE" altLang="de-DE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altLang="de-DE" sz="2100" dirty="0">
                <a:latin typeface="Arial" pitchFamily="34" charset="0"/>
                <a:cs typeface="Arial" pitchFamily="34" charset="0"/>
              </a:rPr>
              <a:t>von </a:t>
            </a:r>
            <a:r>
              <a:rPr lang="de-DE" altLang="de-DE" sz="2100" dirty="0" smtClean="0">
                <a:latin typeface="Arial" pitchFamily="34" charset="0"/>
                <a:cs typeface="Arial" pitchFamily="34" charset="0"/>
              </a:rPr>
              <a:t>mengenanfälligen </a:t>
            </a:r>
            <a:r>
              <a:rPr lang="de-DE" altLang="de-DE" sz="2100" dirty="0" err="1">
                <a:latin typeface="Arial" pitchFamily="34" charset="0"/>
                <a:cs typeface="Arial" pitchFamily="34" charset="0"/>
              </a:rPr>
              <a:t>DRG‘s</a:t>
            </a:r>
            <a:r>
              <a:rPr lang="de-DE" altLang="de-DE" sz="2100" dirty="0">
                <a:latin typeface="Arial" pitchFamily="34" charset="0"/>
                <a:cs typeface="Arial" pitchFamily="34" charset="0"/>
              </a:rPr>
              <a:t> auf </a:t>
            </a:r>
            <a:endParaRPr lang="de-DE" altLang="de-DE" sz="2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altLang="de-DE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de-DE" altLang="de-DE" sz="2100" dirty="0" smtClean="0">
                <a:latin typeface="Arial" pitchFamily="34" charset="0"/>
                <a:cs typeface="Arial" pitchFamily="34" charset="0"/>
              </a:rPr>
              <a:t>  Ebene </a:t>
            </a:r>
            <a:r>
              <a:rPr lang="de-DE" altLang="de-DE" sz="2100" dirty="0">
                <a:latin typeface="Arial" pitchFamily="34" charset="0"/>
                <a:cs typeface="Arial" pitchFamily="34" charset="0"/>
              </a:rPr>
              <a:t>der Vertragspartner auf </a:t>
            </a:r>
            <a:r>
              <a:rPr lang="de-DE" altLang="de-DE" sz="2100" dirty="0" smtClean="0">
                <a:latin typeface="Arial" pitchFamily="34" charset="0"/>
                <a:cs typeface="Arial" pitchFamily="34" charset="0"/>
              </a:rPr>
              <a:t>Bundesebene (</a:t>
            </a:r>
            <a:r>
              <a:rPr lang="de-DE" altLang="de-DE" sz="2100" dirty="0">
                <a:latin typeface="Arial" pitchFamily="34" charset="0"/>
                <a:cs typeface="Arial" pitchFamily="34" charset="0"/>
              </a:rPr>
              <a:t>30.6.2016</a:t>
            </a:r>
            <a:r>
              <a:rPr lang="de-DE" altLang="de-DE" sz="21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sz="2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altLang="de-DE" sz="2100" dirty="0" smtClean="0">
                <a:latin typeface="Arial" pitchFamily="34" charset="0"/>
                <a:cs typeface="Arial" pitchFamily="34" charset="0"/>
              </a:rPr>
              <a:t>Fixkostendegressionsabschlags auf Landesebene, der auf alle</a:t>
            </a: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altLang="de-DE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de-DE" altLang="de-DE" sz="2100" dirty="0" smtClean="0">
                <a:latin typeface="Arial" pitchFamily="34" charset="0"/>
                <a:cs typeface="Arial" pitchFamily="34" charset="0"/>
              </a:rPr>
              <a:t>  Leistungen eines Hauses einheitlich 3 Jahre angewandt wird ab 2017 ff.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42844" y="285728"/>
            <a:ext cx="8686800" cy="1071570"/>
          </a:xfrm>
        </p:spPr>
        <p:txBody>
          <a:bodyPr>
            <a:normAutofit/>
          </a:bodyPr>
          <a:lstStyle/>
          <a:p>
            <a:pPr algn="ctr"/>
            <a: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de-DE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Krankenhausstrukturgesetz</a:t>
            </a:r>
            <a: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passende Antworten auf anstehende Fragen?</a:t>
            </a:r>
            <a:endParaRPr lang="de-DE" sz="3000" b="1" i="1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251520" y="1964030"/>
            <a:ext cx="9001156" cy="466456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altLang="de-DE" sz="2100" i="1" u="sng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Maßnahmen: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541338" algn="l"/>
              </a:tabLst>
            </a:pPr>
            <a:r>
              <a:rPr lang="de-DE" sz="2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100" dirty="0" smtClean="0">
                <a:latin typeface="Arial" pitchFamily="34" charset="0"/>
                <a:cs typeface="Arial" pitchFamily="34" charset="0"/>
                <a:sym typeface="Wingdings"/>
              </a:rPr>
              <a:t>verschiedene strukturelle und finanzwirksame Maßnahmen zur</a:t>
            </a:r>
            <a:br>
              <a:rPr lang="de-DE" sz="2100" dirty="0" smtClean="0">
                <a:latin typeface="Arial" pitchFamily="34" charset="0"/>
                <a:cs typeface="Arial" pitchFamily="34" charset="0"/>
                <a:sym typeface="Wingdings"/>
              </a:rPr>
            </a:br>
            <a:r>
              <a:rPr lang="de-DE" sz="2100" dirty="0" smtClean="0">
                <a:latin typeface="Arial" pitchFamily="34" charset="0"/>
                <a:cs typeface="Arial" pitchFamily="34" charset="0"/>
                <a:sym typeface="Wingdings"/>
              </a:rPr>
              <a:t>   Verbesserung der Teilnahme der Krankenhäuser an der </a:t>
            </a:r>
            <a:br>
              <a:rPr lang="de-DE" sz="2100" dirty="0" smtClean="0">
                <a:latin typeface="Arial" pitchFamily="34" charset="0"/>
                <a:cs typeface="Arial" pitchFamily="34" charset="0"/>
                <a:sym typeface="Wingdings"/>
              </a:rPr>
            </a:br>
            <a:r>
              <a:rPr lang="de-DE" sz="2100" dirty="0" smtClean="0">
                <a:latin typeface="Arial" pitchFamily="34" charset="0"/>
                <a:cs typeface="Arial" pitchFamily="34" charset="0"/>
                <a:sym typeface="Wingdings"/>
              </a:rPr>
              <a:t>   Notfallversorgung (Portalpraxen, Empfehlungen zur </a:t>
            </a:r>
            <a:br>
              <a:rPr lang="de-DE" sz="2100" dirty="0" smtClean="0">
                <a:latin typeface="Arial" pitchFamily="34" charset="0"/>
                <a:cs typeface="Arial" pitchFamily="34" charset="0"/>
                <a:sym typeface="Wingdings"/>
              </a:rPr>
            </a:br>
            <a:r>
              <a:rPr lang="de-DE" sz="2100" dirty="0" smtClean="0">
                <a:latin typeface="Arial" pitchFamily="34" charset="0"/>
                <a:cs typeface="Arial" pitchFamily="34" charset="0"/>
                <a:sym typeface="Wingdings"/>
              </a:rPr>
              <a:t>   </a:t>
            </a:r>
            <a:r>
              <a:rPr lang="de-DE" sz="2100" dirty="0" err="1" smtClean="0">
                <a:latin typeface="Arial" pitchFamily="34" charset="0"/>
                <a:cs typeface="Arial" pitchFamily="34" charset="0"/>
                <a:sym typeface="Wingdings"/>
              </a:rPr>
              <a:t>sektorübergreifenden</a:t>
            </a:r>
            <a:r>
              <a:rPr lang="de-DE" sz="2100" dirty="0" smtClean="0">
                <a:latin typeface="Arial" pitchFamily="34" charset="0"/>
                <a:cs typeface="Arial" pitchFamily="34" charset="0"/>
                <a:sym typeface="Wingdings"/>
              </a:rPr>
              <a:t> Notfallversorgung, Schweregrad im EBM);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541338" algn="l"/>
              </a:tabLst>
            </a:pPr>
            <a:r>
              <a:rPr lang="de-DE" sz="2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altLang="de-DE" sz="2100" dirty="0">
                <a:latin typeface="Arial" pitchFamily="34" charset="0"/>
                <a:cs typeface="Arial" pitchFamily="34" charset="0"/>
              </a:rPr>
              <a:t>Wegfall Investitionskostenabschlag für ambulante Notfallversorgung </a:t>
            </a:r>
            <a:br>
              <a:rPr lang="de-DE" altLang="de-DE" sz="2100" dirty="0">
                <a:latin typeface="Arial" pitchFamily="34" charset="0"/>
                <a:cs typeface="Arial" pitchFamily="34" charset="0"/>
              </a:rPr>
            </a:br>
            <a:r>
              <a:rPr lang="de-DE" altLang="de-DE" sz="2100" dirty="0">
                <a:latin typeface="Arial" pitchFamily="34" charset="0"/>
                <a:cs typeface="Arial" pitchFamily="34" charset="0"/>
              </a:rPr>
              <a:t>    in Krankenhäusern</a:t>
            </a:r>
            <a:r>
              <a:rPr lang="de-DE" sz="2100" dirty="0">
                <a:latin typeface="Arial" pitchFamily="34" charset="0"/>
                <a:cs typeface="Arial" pitchFamily="34" charset="0"/>
                <a:sym typeface="Wingdings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541338" algn="l"/>
              </a:tabLst>
            </a:pPr>
            <a:r>
              <a:rPr lang="de-DE" sz="2100" dirty="0"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altLang="de-DE" sz="2100" dirty="0">
                <a:latin typeface="Arial" pitchFamily="34" charset="0"/>
                <a:cs typeface="Arial" pitchFamily="34" charset="0"/>
              </a:rPr>
              <a:t>Pflegerische Übergangsversorgung (Erweiterung der häuslichen</a:t>
            </a:r>
            <a:br>
              <a:rPr lang="de-DE" altLang="de-DE" sz="2100" dirty="0">
                <a:latin typeface="Arial" pitchFamily="34" charset="0"/>
                <a:cs typeface="Arial" pitchFamily="34" charset="0"/>
              </a:rPr>
            </a:br>
            <a:r>
              <a:rPr lang="de-DE" altLang="de-DE" sz="2100" dirty="0">
                <a:latin typeface="Arial" pitchFamily="34" charset="0"/>
                <a:cs typeface="Arial" pitchFamily="34" charset="0"/>
              </a:rPr>
              <a:t>   Krankenpflege im Bedarfsfall, Ausbau Leistungen Haushaltshilfe, </a:t>
            </a:r>
            <a:br>
              <a:rPr lang="de-DE" altLang="de-DE" sz="2100" dirty="0">
                <a:latin typeface="Arial" pitchFamily="34" charset="0"/>
                <a:cs typeface="Arial" pitchFamily="34" charset="0"/>
              </a:rPr>
            </a:br>
            <a:r>
              <a:rPr lang="de-DE" altLang="de-DE" sz="2100" dirty="0">
                <a:latin typeface="Arial" pitchFamily="34" charset="0"/>
                <a:cs typeface="Arial" pitchFamily="34" charset="0"/>
              </a:rPr>
              <a:t>   Kurzzeitpflege);</a:t>
            </a: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endParaRPr lang="de-DE" altLang="de-DE" sz="2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685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79512" y="571480"/>
            <a:ext cx="8712968" cy="785818"/>
          </a:xfrm>
        </p:spPr>
        <p:txBody>
          <a:bodyPr>
            <a:normAutofit/>
          </a:bodyPr>
          <a:lstStyle/>
          <a:p>
            <a:pPr algn="ctr"/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Wie ist die Lage der Krankenhäuser?</a:t>
            </a:r>
            <a:endParaRPr lang="de-DE" sz="3000" b="1" i="1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71406" y="1988840"/>
            <a:ext cx="9072594" cy="360040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z.B. DKG-Stellungnahme (12.5. 2015, S. 7): „zwei Drittel der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Krankenhäuser schreiben rote Zahlen“;</a:t>
            </a:r>
          </a:p>
          <a:p>
            <a:pPr>
              <a:buNone/>
              <a:tabLst>
                <a:tab pos="360000" algn="l"/>
              </a:tabLst>
            </a:pPr>
            <a:endParaRPr lang="de-DE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“30 % der Krankenhäuser schreiben 2013 auf Konzernebene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einen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Jahresverlust, 70 % einen Gewinn“ (Krankenhaus-Rating-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Report 2015, S. 15);</a:t>
            </a:r>
          </a:p>
          <a:p>
            <a:pPr>
              <a:buNone/>
              <a:tabLst>
                <a:tab pos="360000" algn="l"/>
              </a:tabLst>
            </a:pPr>
            <a:endParaRPr lang="de-DE" sz="2200" dirty="0"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“35 % der Standorte (dürften) 2013 einen Jahresverlust 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erwirt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</a:t>
            </a:r>
            <a:r>
              <a:rPr lang="de-DE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schaftet</a:t>
            </a: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haben (</a:t>
            </a:r>
            <a:r>
              <a:rPr lang="de-DE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ebda</a:t>
            </a: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.); 65 % einen Gewinn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51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42844" y="285728"/>
            <a:ext cx="8686800" cy="1071570"/>
          </a:xfrm>
        </p:spPr>
        <p:txBody>
          <a:bodyPr>
            <a:normAutofit/>
          </a:bodyPr>
          <a:lstStyle/>
          <a:p>
            <a:pPr algn="ctr"/>
            <a:r>
              <a:rPr lang="de-DE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Fazit und Ausblick</a:t>
            </a:r>
            <a:endParaRPr lang="de-DE" sz="3000" b="1" i="1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179512" y="1572752"/>
            <a:ext cx="9001156" cy="466456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endParaRPr lang="de-DE" altLang="de-DE" sz="2100" i="1" u="sng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sz="2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100" dirty="0">
                <a:latin typeface="Arial" pitchFamily="34" charset="0"/>
                <a:cs typeface="Arial" pitchFamily="34" charset="0"/>
                <a:sym typeface="Wingdings"/>
              </a:rPr>
              <a:t> V</a:t>
            </a:r>
            <a:r>
              <a:rPr lang="de-DE" sz="2100" dirty="0" smtClean="0">
                <a:latin typeface="Arial" pitchFamily="34" charset="0"/>
                <a:cs typeface="Arial" pitchFamily="34" charset="0"/>
                <a:sym typeface="Wingdings"/>
              </a:rPr>
              <a:t>iele Fragen sind durch die Reform beantwortet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ð"/>
              <a:tabLst>
                <a:tab pos="541338" algn="l"/>
              </a:tabLst>
            </a:pPr>
            <a:endParaRPr lang="de-DE" sz="2100"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sz="2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 </a:t>
            </a:r>
            <a:r>
              <a:rPr lang="de-DE" sz="2100" dirty="0" smtClean="0">
                <a:latin typeface="Arial" pitchFamily="34" charset="0"/>
                <a:cs typeface="Arial" pitchFamily="34" charset="0"/>
                <a:sym typeface="Wingdings"/>
              </a:rPr>
              <a:t>Belastungen der Kostenträger ist vergleichsweise hoch</a:t>
            </a: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endParaRPr lang="de-DE" sz="2100"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de-DE" sz="2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 </a:t>
            </a:r>
            <a:r>
              <a:rPr lang="de-DE" sz="2100" dirty="0" smtClean="0">
                <a:latin typeface="Arial" pitchFamily="34" charset="0"/>
                <a:cs typeface="Arial" pitchFamily="34" charset="0"/>
                <a:sym typeface="Wingdings"/>
              </a:rPr>
              <a:t>Weiterhin </a:t>
            </a:r>
            <a:r>
              <a:rPr lang="de-DE" sz="2100" dirty="0">
                <a:latin typeface="Arial" pitchFamily="34" charset="0"/>
                <a:cs typeface="Arial" pitchFamily="34" charset="0"/>
                <a:sym typeface="Wingdings"/>
              </a:rPr>
              <a:t>ungelöstes Problem: Investitionskostenfinanzierung </a:t>
            </a: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endParaRPr lang="de-DE" altLang="de-DE" sz="21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541338" algn="l"/>
              </a:tabLst>
            </a:pPr>
            <a:endParaRPr lang="de-DE" altLang="de-DE" sz="2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4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304800" y="2069398"/>
            <a:ext cx="8686800" cy="1071570"/>
          </a:xfrm>
        </p:spPr>
        <p:txBody>
          <a:bodyPr>
            <a:noAutofit/>
          </a:bodyPr>
          <a:lstStyle/>
          <a:p>
            <a:pPr algn="ctr"/>
            <a:r>
              <a:rPr lang="de-DE" sz="4000" b="1" i="1" cap="none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Ich bedanke mich</a:t>
            </a:r>
            <a:br>
              <a:rPr lang="de-DE" sz="4000" b="1" i="1" cap="none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DE" sz="4000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für Ihre Aufmerksamkeit!</a:t>
            </a:r>
            <a:endParaRPr lang="de-DE" sz="4000" b="1" i="1" cap="none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142844" y="1071546"/>
            <a:ext cx="9001156" cy="3786214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  <a:tabLst>
                <a:tab pos="360000" algn="l"/>
              </a:tabLst>
            </a:pPr>
            <a:endParaRPr lang="de-DE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95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79512" y="571480"/>
            <a:ext cx="8712968" cy="785818"/>
          </a:xfrm>
        </p:spPr>
        <p:txBody>
          <a:bodyPr>
            <a:normAutofit/>
          </a:bodyPr>
          <a:lstStyle/>
          <a:p>
            <a:pPr algn="ctr"/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Wie ist die Lage der Krankenhäuser?</a:t>
            </a:r>
            <a:endParaRPr lang="de-DE" sz="3000" b="1" i="1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71406" y="1988840"/>
            <a:ext cx="9072594" cy="429768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(Ertrags)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lage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der Häuser: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	 </a:t>
            </a:r>
            <a:r>
              <a:rPr lang="de-DE" sz="2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de-DE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Nicht gut, schlecht, ausreichend, sondern zunächst:</a:t>
            </a:r>
            <a:br>
              <a:rPr lang="de-DE" sz="2200" dirty="0" smtClean="0">
                <a:latin typeface="Arial" pitchFamily="34" charset="0"/>
                <a:cs typeface="Arial" pitchFamily="34" charset="0"/>
              </a:rPr>
            </a:br>
            <a:r>
              <a:rPr lang="de-D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de-DE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unterschiedlich (je nach Ländern, Trägern, Indikationen)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gesetzliche Rahmenbedingungen sollten zumindest so sein,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dass die richtigen Antworten auf unterschiedliche Situationen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  ermöglichen, um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gute, angemessene Versorgung der Patientinnen und Patienten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zu gewährleisten (Koalitionsvereinbarung: „Krankenhaus der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  Zukunft soll gut, sicher und gut erreichbar sein.“)</a:t>
            </a:r>
            <a:endParaRPr lang="de-DE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848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79512" y="571479"/>
            <a:ext cx="8712968" cy="895283"/>
          </a:xfrm>
        </p:spPr>
        <p:txBody>
          <a:bodyPr>
            <a:noAutofit/>
          </a:bodyPr>
          <a:lstStyle/>
          <a:p>
            <a:pPr algn="ctr"/>
            <a: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Kennzahlen zum Versorgungsangebot</a:t>
            </a:r>
            <a:b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der Häuser (1993 – 2013)</a:t>
            </a:r>
            <a:endParaRPr lang="de-DE" sz="3000" b="1" i="1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180044" y="2008278"/>
            <a:ext cx="8712436" cy="4475976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Zunahme der Fallzahlen und der Fallschwere (+ 23,7 %) bei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Rückgang der Belegungstage (- 30,5 %) sowie Rückgang der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	    Verweildauer von 12,6 auf 7,5 Tage;</a:t>
            </a:r>
          </a:p>
          <a:p>
            <a:pPr>
              <a:buNone/>
              <a:tabLst>
                <a:tab pos="360000" algn="l"/>
              </a:tabLst>
            </a:pPr>
            <a:endParaRPr lang="de-DE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Rückgang der durchschnittlichen Auslastungsquote der Häuser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	    von 83,1 % auf 77,3 %;</a:t>
            </a:r>
          </a:p>
          <a:p>
            <a:pPr>
              <a:buNone/>
              <a:tabLst>
                <a:tab pos="360000" algn="l"/>
              </a:tabLst>
            </a:pPr>
            <a:endParaRPr lang="de-DE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erhebliche Ausweitung der Ausgaben der Kostenträger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	    (45 Mrd. € 1993 auf 82,3 € Mrd. 2013), d.h. fast verdoppelt;</a:t>
            </a:r>
          </a:p>
          <a:p>
            <a:pPr>
              <a:buNone/>
              <a:tabLst>
                <a:tab pos="360000" algn="l"/>
              </a:tabLst>
            </a:pPr>
            <a:endParaRPr lang="de-DE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360000" algn="l"/>
              </a:tabLst>
            </a:pPr>
            <a:r>
              <a:rPr lang="de-DE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>
                <a:latin typeface="Arial" pitchFamily="34" charset="0"/>
                <a:cs typeface="Arial" pitchFamily="34" charset="0"/>
              </a:rPr>
              <a:t>steigende Arztzahlen und weiterer Rückgang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des Pflegepersonals</a:t>
            </a:r>
            <a:endParaRPr lang="de-DE" sz="2200" dirty="0"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360000" algn="l"/>
              </a:tabLst>
            </a:pPr>
            <a:endParaRPr lang="de-DE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859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785818"/>
          </a:xfrm>
        </p:spPr>
        <p:txBody>
          <a:bodyPr>
            <a:noAutofit/>
          </a:bodyPr>
          <a:lstStyle/>
          <a:p>
            <a:pPr algn="ctr"/>
            <a:r>
              <a:rPr lang="de-DE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Kennzahlen zum Versorgungsangebot</a:t>
            </a:r>
            <a:b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der Häuser (1993 – 2013)?</a:t>
            </a:r>
            <a:endParaRPr lang="de-DE" sz="3000" b="1" i="1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107918" y="1988840"/>
            <a:ext cx="9072594" cy="4378808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Spitzenplatz im internationalen und europäischen Vergleich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	    bei der Betten-Einwohner-Relation);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Rückgang bzw. Stagnation der Investitionsfinanzierung der Länder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	    (3,7 Mrd. € 1993 auf 2,7 Mrd. € 2013, bei Jahresbedarf von rund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   6 Mrd. €);</a:t>
            </a:r>
          </a:p>
          <a:p>
            <a:pPr>
              <a:buNone/>
              <a:tabLst>
                <a:tab pos="360000" algn="l"/>
              </a:tabLst>
            </a:pPr>
            <a:endParaRPr lang="de-DE" sz="22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b="1" dirty="0" smtClean="0">
                <a:latin typeface="Arial" pitchFamily="34" charset="0"/>
                <a:cs typeface="Arial" pitchFamily="34" charset="0"/>
              </a:rPr>
              <a:t>Fazit: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Immer mehr und schwere Krankenhausfälle, immer kürzere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Krankenhausaufenthalte, bei Rückgang der wirtschaftlichen Aus-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    	</a:t>
            </a:r>
            <a:r>
              <a:rPr lang="de-DE" sz="2200" dirty="0" err="1" smtClean="0">
                <a:latin typeface="Arial" pitchFamily="34" charset="0"/>
                <a:cs typeface="Arial" pitchFamily="34" charset="0"/>
              </a:rPr>
              <a:t>lastung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der Häuser und gleichzeitig deutlich expandierenden Aus-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gaben der Kostenträger sowie stagnierenden unzureichenden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   Investitionen der Länder.</a:t>
            </a:r>
            <a:endParaRPr lang="de-DE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14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12968" cy="936104"/>
          </a:xfrm>
        </p:spPr>
        <p:txBody>
          <a:bodyPr>
            <a:noAutofit/>
          </a:bodyPr>
          <a:lstStyle/>
          <a:p>
            <a:pPr algn="ctr"/>
            <a:r>
              <a:rPr lang="de-DE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(ordnungspolitische) Grundannahmen</a:t>
            </a:r>
            <a:b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der Reform</a:t>
            </a:r>
            <a:endParaRPr lang="de-DE" sz="3000" b="1" i="1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107504" y="2043950"/>
            <a:ext cx="9145016" cy="3744416"/>
          </a:xfrm>
          <a:ln>
            <a:noFill/>
          </a:ln>
        </p:spPr>
        <p:txBody>
          <a:bodyPr>
            <a:normAutofit lnSpcReduction="10000"/>
          </a:bodyPr>
          <a:lstStyle/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Krankenhausplanung ist und bleibt  Aufgabe der Länder im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	   Rahmen der Daseinsvorsorge, Planung durch die Krankenkassen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  ist weder wünschenswert noch im Bundesrat realisierbar;</a:t>
            </a:r>
          </a:p>
          <a:p>
            <a:pPr>
              <a:buNone/>
              <a:tabLst>
                <a:tab pos="360000" algn="l"/>
              </a:tabLst>
            </a:pPr>
            <a:endParaRPr lang="de-DE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Investitionsfinanzierung der Länder im Rahmen der dualen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   	Krankenhausfinanzierung ist unzureichend (bei einer jährlichen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	Lücke von rund 3 Mrd. €); eine wesentliche Steigerung der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	Investitionen der Länder ist auf absehbarer Zeit nicht zu erwarten;</a:t>
            </a:r>
            <a:endParaRPr lang="de-DE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091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936104"/>
          </a:xfrm>
        </p:spPr>
        <p:txBody>
          <a:bodyPr>
            <a:noAutofit/>
          </a:bodyPr>
          <a:lstStyle/>
          <a:p>
            <a:pPr algn="ctr"/>
            <a:r>
              <a:rPr lang="de-DE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(ordnungspolitische) Grundannahmen</a:t>
            </a:r>
            <a:b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der Reform</a:t>
            </a:r>
            <a:endParaRPr lang="de-DE" sz="3000" b="1" i="1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2" cy="4777689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  <a:tabLst>
                <a:tab pos="360000" algn="l"/>
              </a:tabLst>
            </a:pPr>
            <a:r>
              <a:rPr lang="de-DE" sz="2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1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100" dirty="0">
                <a:latin typeface="Arial" pitchFamily="34" charset="0"/>
                <a:cs typeface="Arial" pitchFamily="34" charset="0"/>
                <a:sym typeface="Wingdings"/>
              </a:rPr>
              <a:t>d</a:t>
            </a:r>
            <a:r>
              <a:rPr lang="de-DE" sz="2100" dirty="0" smtClean="0">
                <a:latin typeface="Arial" pitchFamily="34" charset="0"/>
                <a:cs typeface="Arial" pitchFamily="34" charset="0"/>
              </a:rPr>
              <a:t>as stationäre Versorgungsangebot ist nicht immer und überall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bedarfsangemessen;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	</a:t>
            </a:r>
            <a:r>
              <a:rPr lang="de-DE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keine </a:t>
            </a:r>
            <a:r>
              <a:rPr lang="de-DE" sz="2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substitutive</a:t>
            </a:r>
            <a:r>
              <a:rPr lang="de-DE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Steuer- oder Beitrags</a:t>
            </a:r>
            <a:r>
              <a:rPr lang="de-DE" sz="2100" dirty="0" smtClean="0">
                <a:latin typeface="Arial" pitchFamily="34" charset="0"/>
                <a:cs typeface="Arial" pitchFamily="34" charset="0"/>
              </a:rPr>
              <a:t>finanzierung dieser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10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2100" dirty="0" smtClean="0">
                <a:latin typeface="Arial" pitchFamily="34" charset="0"/>
                <a:cs typeface="Arial" pitchFamily="34" charset="0"/>
              </a:rPr>
              <a:t>	„Investitionslücke“, um die gewachsenen, </a:t>
            </a:r>
            <a:r>
              <a:rPr lang="de-DE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bestehenden Strukturen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10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21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zu finanzieren;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	</a:t>
            </a:r>
            <a:r>
              <a:rPr lang="de-DE" sz="2100" dirty="0" smtClean="0">
                <a:latin typeface="Arial" pitchFamily="34" charset="0"/>
                <a:cs typeface="Arial" pitchFamily="34" charset="0"/>
              </a:rPr>
              <a:t>vielmehr </a:t>
            </a:r>
            <a:r>
              <a:rPr lang="de-DE" sz="2100" dirty="0">
                <a:latin typeface="Arial" pitchFamily="34" charset="0"/>
                <a:cs typeface="Arial" pitchFamily="34" charset="0"/>
              </a:rPr>
              <a:t>sind Veränderungsprozesse des Versorgungsangebotes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10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2100" dirty="0" smtClean="0">
                <a:latin typeface="Arial" pitchFamily="34" charset="0"/>
                <a:cs typeface="Arial" pitchFamily="34" charset="0"/>
              </a:rPr>
              <a:t>	zu </a:t>
            </a:r>
            <a:r>
              <a:rPr lang="de-DE" sz="2100" dirty="0">
                <a:latin typeface="Arial" pitchFamily="34" charset="0"/>
                <a:cs typeface="Arial" pitchFamily="34" charset="0"/>
              </a:rPr>
              <a:t>organisieren</a:t>
            </a:r>
            <a:r>
              <a:rPr lang="de-DE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1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100" dirty="0" smtClean="0">
                <a:latin typeface="Arial" pitchFamily="34" charset="0"/>
                <a:cs typeface="Arial" pitchFamily="34" charset="0"/>
              </a:rPr>
              <a:t>die Belastbarkeit der Kostenträger in einem beitragsfinanzierten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System mit prozentualen Zusatzbeiträgen der Mitglieder ist begrenzt;</a:t>
            </a:r>
          </a:p>
          <a:p>
            <a:pPr>
              <a:lnSpc>
                <a:spcPts val="1800"/>
              </a:lnSpc>
              <a:buNone/>
              <a:tabLst>
                <a:tab pos="360000" algn="l"/>
              </a:tabLst>
            </a:pPr>
            <a:endParaRPr lang="de-DE" sz="2100" dirty="0"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360000" algn="l"/>
              </a:tabLst>
            </a:pPr>
            <a:endParaRPr lang="de-DE" sz="2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389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12968" cy="936104"/>
          </a:xfrm>
        </p:spPr>
        <p:txBody>
          <a:bodyPr>
            <a:noAutofit/>
          </a:bodyPr>
          <a:lstStyle/>
          <a:p>
            <a:pPr algn="ctr"/>
            <a:r>
              <a:rPr lang="de-DE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Krankenhausstrukturgesetz</a:t>
            </a:r>
            <a:endParaRPr lang="de-DE" sz="3000" b="1" i="1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147976" y="2276872"/>
            <a:ext cx="8744504" cy="3744416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  <a:sym typeface="Wingdings"/>
              </a:rPr>
              <a:t>KHSG: Ergebnis eines bisher zweijährigen, sich dynamisch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latin typeface="Arial" pitchFamily="34" charset="0"/>
                <a:cs typeface="Arial" pitchFamily="34" charset="0"/>
                <a:sym typeface="Wingdings"/>
              </a:rPr>
              <a:t>	   fortsetzenden Arbeitsprozesses: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de-DE" sz="2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*</a:t>
            </a:r>
            <a:r>
              <a:rPr lang="de-DE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2014: Eckpunkte;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de-DE" sz="2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*</a:t>
            </a:r>
            <a:r>
              <a:rPr lang="de-DE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2015: KHSG-Gesetzgebung;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de-DE" sz="2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*</a:t>
            </a:r>
            <a:r>
              <a:rPr lang="de-DE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2016: G-BA-Umsetzung, BMVV;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de-DE" sz="2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*</a:t>
            </a:r>
            <a:r>
              <a:rPr lang="de-DE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2017 ff.: (zu großen Teilen) beginnende Wirksamkeit</a:t>
            </a:r>
            <a:endParaRPr lang="de-DE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360000" algn="l"/>
              </a:tabLst>
            </a:pPr>
            <a:endParaRPr lang="de-DE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352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12968" cy="936104"/>
          </a:xfrm>
        </p:spPr>
        <p:txBody>
          <a:bodyPr>
            <a:noAutofit/>
          </a:bodyPr>
          <a:lstStyle/>
          <a:p>
            <a:pPr algn="ctr"/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Krankenhausstrukturgesetz:</a:t>
            </a:r>
            <a:b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passende Antworten auf anstehende Fragen</a:t>
            </a:r>
            <a:r>
              <a:rPr lang="de-DE" sz="3000" b="1" i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de-DE" sz="3000" b="1" i="1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107504" y="1988840"/>
            <a:ext cx="9145016" cy="4248472"/>
          </a:xfrm>
          <a:ln>
            <a:noFill/>
          </a:ln>
        </p:spPr>
        <p:txBody>
          <a:bodyPr>
            <a:noAutofit/>
          </a:bodyPr>
          <a:lstStyle/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  <a:sym typeface="Wingdings"/>
              </a:rPr>
              <a:t>Problem: nicht hinreichende Investitionsfinanzierung der Länder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  <a:sym typeface="Wingdings"/>
              </a:rPr>
              <a:t>	sowie strukturkonservative Bedarfsplanung der Länder:</a:t>
            </a:r>
          </a:p>
          <a:p>
            <a:pPr>
              <a:buNone/>
              <a:tabLst>
                <a:tab pos="360000" algn="l"/>
              </a:tabLst>
            </a:pPr>
            <a:endParaRPr lang="de-DE" sz="2200" dirty="0"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  <a:sym typeface="Wingdings"/>
              </a:rPr>
              <a:t>Kommunalinvestitionsförderungsgesetz: 24.06.2015, 3,5 Mrd. €: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latin typeface="Arial" pitchFamily="34" charset="0"/>
                <a:cs typeface="Arial" pitchFamily="34" charset="0"/>
                <a:sym typeface="Wingdings"/>
              </a:rPr>
              <a:t>		Förderbereich Krankenhäuser</a:t>
            </a:r>
          </a:p>
          <a:p>
            <a:pPr>
              <a:buNone/>
              <a:tabLst>
                <a:tab pos="360000" algn="l"/>
              </a:tabLst>
            </a:pPr>
            <a:endParaRPr lang="de-DE" sz="2200" dirty="0"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None/>
              <a:tabLst>
                <a:tab pos="360000" algn="l"/>
              </a:tabLst>
            </a:pPr>
            <a:r>
              <a:rPr lang="de-DE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de-DE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  <a:sym typeface="Wingdings"/>
              </a:rPr>
              <a:t>Einrichtung eines Strukturfonds auf Bundesebene (BVA) zur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latin typeface="Arial" pitchFamily="34" charset="0"/>
                <a:cs typeface="Arial" pitchFamily="34" charset="0"/>
                <a:sym typeface="Wingdings"/>
              </a:rPr>
              <a:t>		Förderung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von Strukturveränderungen des Versorgungsangebotes</a:t>
            </a:r>
          </a:p>
          <a:p>
            <a:pPr>
              <a:buNone/>
              <a:tabLst>
                <a:tab pos="360000" algn="l"/>
              </a:tabLst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20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(insgesamt 1 Mrd. € ab 2016 ff.)</a:t>
            </a:r>
          </a:p>
          <a:p>
            <a:pPr>
              <a:buNone/>
              <a:tabLst>
                <a:tab pos="360000" algn="l"/>
              </a:tabLst>
            </a:pPr>
            <a:endParaRPr lang="de-DE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72942-3F55-4F73-8958-98348659336E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959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ückblick">
  <a:themeElements>
    <a:clrScheme name="Rück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573</Words>
  <Application>Microsoft Office PowerPoint</Application>
  <PresentationFormat>Bildschirmpräsentation (4:3)</PresentationFormat>
  <Paragraphs>228</Paragraphs>
  <Slides>21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Rückblick</vt:lpstr>
      <vt:lpstr>PowerPoint-Präsentation</vt:lpstr>
      <vt:lpstr>1. Wie ist die Lage der Krankenhäuser?</vt:lpstr>
      <vt:lpstr>1. Wie ist die Lage der Krankenhäuser?</vt:lpstr>
      <vt:lpstr>2. Kennzahlen zum Versorgungsangebot der Häuser (1993 – 2013)</vt:lpstr>
      <vt:lpstr>2. Kennzahlen zum Versorgungsangebot der Häuser (1993 – 2013)?</vt:lpstr>
      <vt:lpstr>3. (ordnungspolitische) Grundannahmen der Reform</vt:lpstr>
      <vt:lpstr>3. (ordnungspolitische) Grundannahmen der Reform</vt:lpstr>
      <vt:lpstr>4. Krankenhausstrukturgesetz</vt:lpstr>
      <vt:lpstr>5. Krankenhausstrukturgesetz: passende Antworten auf anstehende Fragen?</vt:lpstr>
      <vt:lpstr>5. Krankenhausstrukturgesetz: passende Antworten auf anstehende Fragen?</vt:lpstr>
      <vt:lpstr>5. Krankenhausstrukturgesetz: passende Antworten auf anstehende Fragen?</vt:lpstr>
      <vt:lpstr>5. Krankenhausstrukturgesetz: passende Antworten auf anstehende Fragen?</vt:lpstr>
      <vt:lpstr>5. Krankenhausstrukturgesetz: passende Antworten auf anstehende Fragen?</vt:lpstr>
      <vt:lpstr>5. Krankenhausstrukturgesetz: passende Antworten auf anstehende Fragen?</vt:lpstr>
      <vt:lpstr>5. Krankenhausstrukturgesetz: passende Antworten auf anstehende Fragen?</vt:lpstr>
      <vt:lpstr>5. Krankenhausstrukturgesetz: passende Antworten auf anstehende Fragen?</vt:lpstr>
      <vt:lpstr>5. Krankenhausstrukturgesetz: passende Antworten auf anstehende Fragen?</vt:lpstr>
      <vt:lpstr>5. Krankenhausstrukturgesetz: passende Antworten auf anstehende Fragen?</vt:lpstr>
      <vt:lpstr>5. Krankenhausstrukturgesetz: passende Antworten auf anstehende Fragen?</vt:lpstr>
      <vt:lpstr>6. Fazit und Ausblick</vt:lpstr>
      <vt:lpstr>Ich bedanke mich für Ihre Aufmerksamkeit!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Dani</dc:creator>
  <cp:lastModifiedBy>Walzik, Wilhelm -216 BMG</cp:lastModifiedBy>
  <cp:revision>151</cp:revision>
  <cp:lastPrinted>2016-01-26T17:18:25Z</cp:lastPrinted>
  <dcterms:created xsi:type="dcterms:W3CDTF">2015-11-09T17:53:34Z</dcterms:created>
  <dcterms:modified xsi:type="dcterms:W3CDTF">2016-02-16T16:17:54Z</dcterms:modified>
</cp:coreProperties>
</file>